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3"/>
  </p:notesMasterIdLst>
  <p:sldIdLst>
    <p:sldId id="791" r:id="rId2"/>
    <p:sldId id="996" r:id="rId3"/>
    <p:sldId id="999" r:id="rId4"/>
    <p:sldId id="1010" r:id="rId5"/>
    <p:sldId id="1011" r:id="rId6"/>
    <p:sldId id="1012" r:id="rId7"/>
    <p:sldId id="1013" r:id="rId8"/>
    <p:sldId id="1014" r:id="rId9"/>
    <p:sldId id="1015" r:id="rId10"/>
    <p:sldId id="1016" r:id="rId11"/>
    <p:sldId id="1017" r:id="rId12"/>
    <p:sldId id="1018" r:id="rId13"/>
    <p:sldId id="1019" r:id="rId14"/>
    <p:sldId id="1372" r:id="rId15"/>
    <p:sldId id="1020" r:id="rId16"/>
    <p:sldId id="1023" r:id="rId17"/>
    <p:sldId id="1028" r:id="rId18"/>
    <p:sldId id="1029" r:id="rId19"/>
    <p:sldId id="1030" r:id="rId20"/>
    <p:sldId id="1031" r:id="rId21"/>
    <p:sldId id="1032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53" d="100"/>
          <a:sy n="153" d="100"/>
        </p:scale>
        <p:origin x="174" y="23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4/2/2024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</a:t>
            </a:r>
            <a:r>
              <a:rPr lang="es-ES" dirty="0"/>
              <a:t> </a:t>
            </a:r>
            <a:r>
              <a:rPr lang="es-ES" sz="1200" b="0" dirty="0"/>
              <a:t>– ID del router OSPF</a:t>
            </a:r>
          </a:p>
          <a:p>
            <a:pPr>
              <a:buFontTx/>
              <a:buNone/>
            </a:pPr>
            <a:r>
              <a:rPr lang="es-ES" sz="1200" b="0" dirty="0"/>
              <a:t>8.2.1.6 – Uso de una interfaz de </a:t>
            </a:r>
            <a:r>
              <a:rPr lang="es-ES" sz="1200" b="0" dirty="0" err="1"/>
              <a:t>Loopbackcomo</a:t>
            </a:r>
            <a:r>
              <a:rPr lang="es-ES" sz="1200" b="0" dirty="0"/>
              <a:t> ID del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8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se sugiere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663553" cy="4181383"/>
          </a:xfrm>
        </p:spPr>
        <p:txBody>
          <a:bodyPr rIns="108000"/>
          <a:lstStyle/>
          <a:p>
            <a:r>
              <a:rPr lang="es-ES" dirty="0"/>
              <a:t>El "costo" de una red de destino es una acumulación de todos los valores de costo de origen a destino.</a:t>
            </a:r>
          </a:p>
          <a:p>
            <a:r>
              <a:rPr lang="es-ES" spc="-30" dirty="0"/>
              <a:t>La métrica de costo se puede ver en la tabla de routing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" y="182385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00682" y="2715482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42870" y="1128485"/>
            <a:ext cx="2738742" cy="2090704"/>
          </a:xfrm>
        </p:spPr>
        <p:txBody>
          <a:bodyPr/>
          <a:lstStyle/>
          <a:p>
            <a:r>
              <a:rPr lang="es-ES" dirty="0"/>
              <a:t>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BDCB6-C87C-3BCC-0AE1-33F079AB2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360" y="955581"/>
            <a:ext cx="2412243" cy="37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282837"/>
            <a:ext cx="5719316" cy="1288913"/>
          </a:xfrm>
        </p:spPr>
        <p:txBody>
          <a:bodyPr/>
          <a:lstStyle/>
          <a:p>
            <a:r>
              <a:rPr lang="es-ES" dirty="0"/>
              <a:t>OSPF utiliza el algoritmo de </a:t>
            </a:r>
            <a:r>
              <a:rPr lang="es-ES" b="1" dirty="0">
                <a:solidFill>
                  <a:srgbClr val="FF0000"/>
                </a:solidFill>
              </a:rPr>
              <a:t>primero la ruta más corta (SPF) Dijkstra para seleccionar la mejor ruta.</a:t>
            </a:r>
          </a:p>
          <a:p>
            <a:r>
              <a:rPr lang="es-ES" dirty="0"/>
              <a:t>La distancia administrativa se utiliza para determinar qué ruta se instala en la tabla de ruteo cuando la ruta se detecta de múltiples fuentes.</a:t>
            </a:r>
          </a:p>
          <a:p>
            <a:pPr lvl="1"/>
            <a:r>
              <a:rPr lang="es-ES" dirty="0"/>
              <a:t>La menor distancia administrativa es la que se agrega a la tabla de ruteo.</a:t>
            </a:r>
          </a:p>
          <a:p>
            <a:pPr marL="261937" lvl="2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1282837"/>
            <a:ext cx="2206427" cy="20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113" y="4595247"/>
            <a:ext cx="553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El cargador original era Hugowolf en Wikipedia en inglés; se transfirió de en.wikipedia a Commons mediante DieBuche con CommonsHelper CC BY-SA 3.0 (https://commons.wikimedia.org/w/index.php?curid=10285606).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38726"/>
          <a:stretch/>
        </p:blipFill>
        <p:spPr>
          <a:xfrm>
            <a:off x="8310976" y="3029919"/>
            <a:ext cx="489779" cy="41070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8555866" y="3440625"/>
            <a:ext cx="14699" cy="117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  <p:sp>
        <p:nvSpPr>
          <p:cNvPr id="3" name="Rectangle 34">
            <a:extLst>
              <a:ext uri="{FF2B5EF4-FFF2-40B4-BE49-F238E27FC236}">
                <a16:creationId xmlns:a16="http://schemas.microsoft.com/office/drawing/2014/main" id="{C41D9D78-20FE-4EE2-38DC-E141D38D1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i="1" dirty="0">
                <a:solidFill>
                  <a:srgbClr val="FF0000"/>
                </a:solidFill>
              </a:rPr>
              <a:t>x.x.x.x</a:t>
            </a:r>
            <a:r>
              <a:rPr lang="es-ES" dirty="0"/>
              <a:t> para configurar una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show ip protocols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verificar la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clear ip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altLang="ja-JP" b="1" dirty="0">
                <a:solidFill>
                  <a:srgbClr val="FF0000"/>
                </a:solidFill>
              </a:rPr>
              <a:t>ospf process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>
              <a:rPr dirty="0"/>
            </a:br>
            <a:r>
              <a:rPr lang="es-ES" dirty="0"/>
              <a:t>Uso de una interfaz de </a:t>
            </a:r>
            <a:r>
              <a:rPr lang="es-ES" dirty="0" err="1"/>
              <a:t>Loopback</a:t>
            </a:r>
            <a:r>
              <a:rPr lang="es-ES" dirty="0"/>
              <a:t> como ID del </a:t>
            </a:r>
            <a:r>
              <a:rPr lang="es-ES" dirty="0" err="1"/>
              <a:t>router</a:t>
            </a:r>
            <a:endParaRPr lang="es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544925" y="1313164"/>
            <a:ext cx="5216968" cy="685622"/>
          </a:xfrm>
        </p:spPr>
        <p:txBody>
          <a:bodyPr/>
          <a:lstStyle/>
          <a:p>
            <a:r>
              <a:rPr lang="es-ES" dirty="0"/>
              <a:t>Las interfaces de </a:t>
            </a:r>
            <a:r>
              <a:rPr lang="es-ES" dirty="0" err="1"/>
              <a:t>Loopback</a:t>
            </a:r>
            <a:r>
              <a:rPr lang="es-ES" dirty="0"/>
              <a:t> se utilizan para proporcionar una ID del </a:t>
            </a:r>
            <a:r>
              <a:rPr lang="es-ES" dirty="0" err="1"/>
              <a:t>router</a:t>
            </a:r>
            <a:r>
              <a:rPr lang="es-ES" dirty="0"/>
              <a:t> estable.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3043895"/>
            <a:ext cx="4943475" cy="105727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6400800" y="726799"/>
            <a:ext cx="2743200" cy="1596325"/>
          </a:xfrm>
          <a:prstGeom prst="cloudCallout">
            <a:avLst>
              <a:gd name="adj1" fmla="val -65786"/>
              <a:gd name="adj2" fmla="val 8871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¡NO anuncie esta red! Es un error común en las configuraciones de OSPF.</a:t>
            </a:r>
          </a:p>
        </p:txBody>
      </p:sp>
    </p:spTree>
    <p:extLst>
      <p:ext uri="{BB962C8B-B14F-4D97-AF65-F5344CB8AC3E}">
        <p14:creationId xmlns:p14="http://schemas.microsoft.com/office/powerpoint/2010/main" val="3563924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12198</TotalTime>
  <Words>1824</Words>
  <Application>Microsoft Office PowerPoint</Application>
  <PresentationFormat>On-screen Show (16:9)</PresentationFormat>
  <Paragraphs>188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CiscoSans ExtraLight</vt:lpstr>
      <vt:lpstr>Wingdings</vt:lpstr>
      <vt:lpstr>Default Theme</vt:lpstr>
      <vt:lpstr>Configuración de OSPF</vt:lpstr>
      <vt:lpstr>Abrir primero la ruta más corta Características de OSPF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ID del router OSPF Uso de una interfaz de Loopback como ID del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603</cp:revision>
  <dcterms:created xsi:type="dcterms:W3CDTF">2016-08-22T22:27:36Z</dcterms:created>
  <dcterms:modified xsi:type="dcterms:W3CDTF">2024-04-02T18:35:07Z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